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312" r:id="rId3"/>
    <p:sldId id="292" r:id="rId4"/>
    <p:sldId id="293" r:id="rId5"/>
    <p:sldId id="294" r:id="rId6"/>
    <p:sldId id="295" r:id="rId7"/>
    <p:sldId id="296" r:id="rId8"/>
    <p:sldId id="314" r:id="rId9"/>
    <p:sldId id="298" r:id="rId10"/>
    <p:sldId id="315" r:id="rId11"/>
    <p:sldId id="300" r:id="rId12"/>
    <p:sldId id="301" r:id="rId13"/>
    <p:sldId id="302" r:id="rId14"/>
    <p:sldId id="303" r:id="rId15"/>
    <p:sldId id="304" r:id="rId16"/>
    <p:sldId id="309" r:id="rId17"/>
    <p:sldId id="305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25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parky.science/dump-days-2026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bricks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F4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FFFF"/>
                </a:solidFill>
                <a:latin typeface="Nagel Bold" pitchFamily="34" charset="0"/>
                <a:ea typeface="Nagel Bold" pitchFamily="34" charset="-122"/>
                <a:cs typeface="Nagel Bold" pitchFamily="34" charset="-120"/>
              </a:rPr>
              <a:t>Sparky</a:t>
            </a:r>
            <a:r>
              <a:rPr lang="en-US" sz="6000" b="1" dirty="0">
                <a:solidFill>
                  <a:srgbClr val="F96A00"/>
                </a:solidFill>
                <a:latin typeface="Nagel Bold" pitchFamily="34" charset="0"/>
                <a:ea typeface="Nagel Bold" pitchFamily="34" charset="-122"/>
                <a:cs typeface="Nagel Bold" pitchFamily="34" charset="-120"/>
              </a:rPr>
              <a:t>*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1488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IBM Plex Sans" panose="020B0503050203000203" pitchFamily="34" charset="0"/>
                <a:ea typeface="Nagel Bold" pitchFamily="34" charset="-122"/>
                <a:cs typeface="Nagel Bold" pitchFamily="34" charset="-120"/>
              </a:rPr>
              <a:t>Vaš poslovni GenAI asistent</a:t>
            </a:r>
            <a:endParaRPr lang="en-US" sz="4000" dirty="0">
              <a:latin typeface="IBM Plex Sans" panose="020B0503050203000203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285292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od ideje do prototipa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069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Nika Jerković</a:t>
            </a:r>
            <a:r>
              <a:rPr lang="en-US" sz="1400" dirty="0">
                <a:solidFill>
                  <a:srgbClr val="DCE3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·   Data Scientist @ Sparky*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4074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DUMP Days 2026  ·  Radionica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Databricks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Platforma na kojoj danas gradimo, ukratko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926080" cy="3017520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assets/logo_databrick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1828800"/>
            <a:ext cx="1005840" cy="10058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9260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Intelligence Platform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349300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jedna platforma za podatke, analitiku i AI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160520" y="1760220"/>
            <a:ext cx="146304" cy="146304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453128" y="1692402"/>
            <a:ext cx="3653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Otvorena lakehouse </a:t>
            </a:r>
            <a:r>
              <a:rPr lang="en-US" sz="13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arhitektura</a:t>
            </a: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- </a:t>
            </a:r>
            <a:r>
              <a:rPr lang="en-US" sz="110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spaja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data lake i data warehouse u jedno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160520" y="2386357"/>
            <a:ext cx="146304" cy="146304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453128" y="2322857"/>
            <a:ext cx="3653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Radi na vašem cloudu  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AWS, Azure ili GCP, podaci ostaju u vašoj infrastrukturi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160520" y="2957068"/>
            <a:ext cx="146304" cy="146304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436767" y="2904216"/>
            <a:ext cx="3653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Provjeren u praksi  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koristi ga 15.000+ organizacija u svijetu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160520" y="3558259"/>
            <a:ext cx="146304" cy="146304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453128" y="3405859"/>
            <a:ext cx="3653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Free Edition  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dovoljno za učenje </a:t>
            </a:r>
            <a:r>
              <a:rPr lang="en-US" sz="110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i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10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prototip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6477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Bez Databricksa  vs  s Databricksom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Ono što inače sami spajate i održavate, ovdje je već na jednom mjestu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160520" cy="32004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4160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5A60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Bez Databricksa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773936"/>
            <a:ext cx="4160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više alata za spojiti i održavati</a:t>
            </a:r>
            <a:endParaRPr lang="en-US" sz="1050" dirty="0"/>
          </a:p>
        </p:txBody>
      </p:sp>
      <p:pic>
        <p:nvPicPr>
          <p:cNvPr id="7" name="Image 0" descr="assets/logo_fastap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2240280"/>
            <a:ext cx="512064" cy="51206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58368" y="2770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FastAPI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serving</a:t>
            </a:r>
            <a:endParaRPr lang="en-US" sz="1000" dirty="0"/>
          </a:p>
        </p:txBody>
      </p:sp>
      <p:pic>
        <p:nvPicPr>
          <p:cNvPr id="9" name="Image 1" descr="assets/logo_postgresq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008" y="2240280"/>
            <a:ext cx="512064" cy="51206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956816" y="2770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Postgres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vektori</a:t>
            </a:r>
            <a:endParaRPr lang="en-US" sz="1000" dirty="0"/>
          </a:p>
        </p:txBody>
      </p:sp>
      <p:pic>
        <p:nvPicPr>
          <p:cNvPr id="11" name="Image 2" descr="assets/logo_qdran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456" y="2240280"/>
            <a:ext cx="512064" cy="51206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255264" y="2770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Qdrant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vektori</a:t>
            </a:r>
            <a:endParaRPr lang="en-US" sz="1000" dirty="0"/>
          </a:p>
        </p:txBody>
      </p:sp>
      <p:pic>
        <p:nvPicPr>
          <p:cNvPr id="13" name="Image 3" descr="assets/logo_openroute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3383280"/>
            <a:ext cx="512064" cy="51206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58368" y="3913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OpenRouter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više LLM-ova</a:t>
            </a:r>
            <a:endParaRPr lang="en-US" sz="1000" dirty="0"/>
          </a:p>
        </p:txBody>
      </p:sp>
      <p:pic>
        <p:nvPicPr>
          <p:cNvPr id="15" name="Image 4" descr="assets/logo_mlflow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0008" y="3383280"/>
            <a:ext cx="512064" cy="512064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956816" y="3913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MLflow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tracking</a:t>
            </a:r>
            <a:endParaRPr lang="en-US" sz="1000" dirty="0"/>
          </a:p>
        </p:txBody>
      </p:sp>
      <p:pic>
        <p:nvPicPr>
          <p:cNvPr id="17" name="Image 5" descr="assets/logo_github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8456" y="3383280"/>
            <a:ext cx="512064" cy="512064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3255264" y="3913632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GitHub
</a:t>
            </a:r>
            <a:r>
              <a:rPr lang="en-US" sz="8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kod</a:t>
            </a:r>
            <a:endParaRPr lang="en-US" sz="1000" dirty="0"/>
          </a:p>
        </p:txBody>
      </p:sp>
      <p:sp>
        <p:nvSpPr>
          <p:cNvPr id="19" name="Text 11"/>
          <p:cNvSpPr/>
          <p:nvPr/>
        </p:nvSpPr>
        <p:spPr>
          <a:xfrm>
            <a:off x="4617720" y="265176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VS</a:t>
            </a:r>
            <a:endParaRPr lang="en-US" sz="2600" dirty="0"/>
          </a:p>
        </p:txBody>
      </p:sp>
      <p:sp>
        <p:nvSpPr>
          <p:cNvPr id="20" name="Shape 12"/>
          <p:cNvSpPr/>
          <p:nvPr/>
        </p:nvSpPr>
        <p:spPr>
          <a:xfrm>
            <a:off x="5257800" y="1371600"/>
            <a:ext cx="3429000" cy="320040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3"/>
          <p:cNvSpPr/>
          <p:nvPr/>
        </p:nvSpPr>
        <p:spPr>
          <a:xfrm>
            <a:off x="5257800" y="1463040"/>
            <a:ext cx="3429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 Databricksom</a:t>
            </a:r>
            <a:endParaRPr lang="en-US" sz="1500" dirty="0"/>
          </a:p>
        </p:txBody>
      </p:sp>
      <p:pic>
        <p:nvPicPr>
          <p:cNvPr id="22" name="Image 6" descr="assets/databricks_engine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0" y="1828800"/>
            <a:ext cx="2514600" cy="243230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5257800" y="4261104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jedna platforma, sve povezano</a:t>
            </a:r>
            <a:endParaRPr lang="en-US" sz="1050" dirty="0"/>
          </a:p>
        </p:txBody>
      </p:sp>
      <p:sp>
        <p:nvSpPr>
          <p:cNvPr id="24" name="Shape 1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16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38236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Kako je Databricks izgrađen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Lakehouse arhitektura na vašem cloudu, compute odvojen od pohrane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676656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490472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Mosaic AI</a:t>
            </a:r>
            <a:r>
              <a:rPr lang="en-US" sz="1050" i="1" dirty="0">
                <a:solidFill>
                  <a:srgbClr val="FFFF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  ovo koristimo danas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480560" y="1490472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Vector Search, Model Serving, Agent Framework, MLflow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57200" y="2167128"/>
            <a:ext cx="8229600" cy="676656"/>
          </a:xfrm>
          <a:prstGeom prst="rect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240280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Compute + Runtime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480560" y="2240280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Spark, SQL, Python, Serverless, Notebooks, Jobs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916936"/>
            <a:ext cx="8229600" cy="676656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2990088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Storage + Governance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480560" y="2990088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Delta Lake, Unity Catalog, ACID, lineage, kontrola pristupa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7200" y="3666744"/>
            <a:ext cx="8229600" cy="676656"/>
          </a:xfrm>
          <a:prstGeom prst="rect">
            <a:avLst/>
          </a:prstGeom>
          <a:solidFill>
            <a:srgbClr val="3338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3739896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Cloud Layer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480560" y="3739896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AWS, Azure, GCP, deploya se na VAŠ račun, podaci ostaju kod vas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020853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Što Databricks nudi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57816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7816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assets/ic_laye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1185832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50976" y="1176688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Storage &amp; Governance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603504" y="1533304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Delta Lake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Unity Catalog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Delta Sharing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Lakehouse Federation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410712" y="1057816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410712" y="1057816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assets/ic_gear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9584" y="1185832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04488" y="1176688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 Engineering</a:t>
            </a:r>
            <a:endParaRPr lang="en-US" sz="1150" dirty="0"/>
          </a:p>
        </p:txBody>
      </p:sp>
      <p:sp>
        <p:nvSpPr>
          <p:cNvPr id="13" name="Text 9"/>
          <p:cNvSpPr/>
          <p:nvPr/>
        </p:nvSpPr>
        <p:spPr>
          <a:xfrm>
            <a:off x="3557016" y="1533304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Lakeflow Pipelines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Auto Loader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Lakeflow Jobs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Structured Streaming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6364224" y="1057816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364224" y="1057816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assets/ic_chiphea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3096" y="1185832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58000" y="1176688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Mosaic AI / ML</a:t>
            </a:r>
            <a:endParaRPr lang="en-US" sz="1150" dirty="0"/>
          </a:p>
        </p:txBody>
      </p:sp>
      <p:sp>
        <p:nvSpPr>
          <p:cNvPr id="18" name="Text 13"/>
          <p:cNvSpPr/>
          <p:nvPr/>
        </p:nvSpPr>
        <p:spPr>
          <a:xfrm>
            <a:off x="6510528" y="1533304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Vector Search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Model Serving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Foundational Models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MLflow</a:t>
            </a:r>
            <a:endParaRPr lang="en-US" sz="900" dirty="0"/>
          </a:p>
        </p:txBody>
      </p:sp>
      <p:sp>
        <p:nvSpPr>
          <p:cNvPr id="19" name="Shape 14"/>
          <p:cNvSpPr/>
          <p:nvPr/>
        </p:nvSpPr>
        <p:spPr>
          <a:xfrm>
            <a:off x="457200" y="2685448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57200" y="2685448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assets/ic_presentati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072" y="2813464"/>
            <a:ext cx="292608" cy="29260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50976" y="2804320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DWH &amp; BI</a:t>
            </a:r>
            <a:endParaRPr lang="en-US" sz="1150" dirty="0"/>
          </a:p>
        </p:txBody>
      </p:sp>
      <p:sp>
        <p:nvSpPr>
          <p:cNvPr id="23" name="Text 17"/>
          <p:cNvSpPr/>
          <p:nvPr/>
        </p:nvSpPr>
        <p:spPr>
          <a:xfrm>
            <a:off x="603504" y="3160936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Databricks SQL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AI/BI Dashboards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Genie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SQL Warehouses</a:t>
            </a:r>
            <a:endParaRPr lang="en-US" sz="900" dirty="0"/>
          </a:p>
        </p:txBody>
      </p:sp>
      <p:sp>
        <p:nvSpPr>
          <p:cNvPr id="24" name="Shape 18"/>
          <p:cNvSpPr/>
          <p:nvPr/>
        </p:nvSpPr>
        <p:spPr>
          <a:xfrm>
            <a:off x="3410712" y="2685448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3410712" y="2685448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assets/ic_monitor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9584" y="2813464"/>
            <a:ext cx="292608" cy="29260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04488" y="2804320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Apps &amp; Data</a:t>
            </a:r>
            <a:endParaRPr lang="en-US" sz="1150" dirty="0"/>
          </a:p>
        </p:txBody>
      </p:sp>
      <p:sp>
        <p:nvSpPr>
          <p:cNvPr id="28" name="Text 21"/>
          <p:cNvSpPr/>
          <p:nvPr/>
        </p:nvSpPr>
        <p:spPr>
          <a:xfrm>
            <a:off x="3557016" y="3160936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Databricks Apps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• </a:t>
            </a:r>
            <a:r>
              <a:rPr lang="en-US" sz="9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Notebooks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Marketplace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Lakebase (Postgres)</a:t>
            </a:r>
            <a:endParaRPr lang="en-US" sz="900" dirty="0"/>
          </a:p>
        </p:txBody>
      </p:sp>
      <p:sp>
        <p:nvSpPr>
          <p:cNvPr id="29" name="Shape 22"/>
          <p:cNvSpPr/>
          <p:nvPr/>
        </p:nvSpPr>
        <p:spPr>
          <a:xfrm>
            <a:off x="6364224" y="2685448"/>
            <a:ext cx="2679192" cy="153619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3"/>
          <p:cNvSpPr/>
          <p:nvPr/>
        </p:nvSpPr>
        <p:spPr>
          <a:xfrm>
            <a:off x="6364224" y="2685448"/>
            <a:ext cx="2679192" cy="640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Image 5" descr="assets/ic_puzzl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83096" y="2813464"/>
            <a:ext cx="292608" cy="292608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58000" y="2804320"/>
            <a:ext cx="20756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Open source temelji</a:t>
            </a:r>
            <a:endParaRPr lang="en-US" sz="1150" dirty="0"/>
          </a:p>
        </p:txBody>
      </p:sp>
      <p:sp>
        <p:nvSpPr>
          <p:cNvPr id="33" name="Text 25"/>
          <p:cNvSpPr/>
          <p:nvPr/>
        </p:nvSpPr>
        <p:spPr>
          <a:xfrm>
            <a:off x="6510528" y="3160936"/>
            <a:ext cx="240487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Apache Spark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Delta Lake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MLflow
</a:t>
            </a:r>
            <a:endParaRPr lang="en-US" sz="9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9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  </a:t>
            </a:r>
            <a:r>
              <a:rPr lang="en-US" sz="9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Unity Catalog</a:t>
            </a:r>
            <a:endParaRPr lang="en-US" sz="900" dirty="0"/>
          </a:p>
        </p:txBody>
      </p:sp>
      <p:sp>
        <p:nvSpPr>
          <p:cNvPr id="35" name="Shape 27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28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639443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Ovo </a:t>
            </a:r>
            <a:r>
              <a:rPr lang="en-US" sz="30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gradimo</a:t>
            </a: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</a:t>
            </a:r>
            <a:r>
              <a:rPr lang="en-US" sz="30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danas</a:t>
            </a: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…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Arhitektura agenta, slojevi od korisnika do podataka i operacija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5486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1234440" cy="548640"/>
          </a:xfrm>
          <a:prstGeom prst="rect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KORISNIK</a:t>
            </a:r>
            <a:endParaRPr lang="en-US" sz="1150" dirty="0"/>
          </a:p>
        </p:txBody>
      </p:sp>
      <p:pic>
        <p:nvPicPr>
          <p:cNvPr id="7" name="Image 0" descr="assets/ic_monit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4520" y="1380744"/>
            <a:ext cx="438912" cy="4389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423160" y="1325880"/>
            <a:ext cx="6172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Sučelje   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Databricks App / Model Serving Playground, chat s agentom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57200" y="1938528"/>
            <a:ext cx="8229600" cy="5486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57200" y="1938528"/>
            <a:ext cx="1234440" cy="548640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" y="1938528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PODACI</a:t>
            </a:r>
            <a:endParaRPr lang="en-US" sz="1150" dirty="0"/>
          </a:p>
        </p:txBody>
      </p:sp>
      <p:pic>
        <p:nvPicPr>
          <p:cNvPr id="12" name="Image 1" descr="assets/ic_layer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20" y="1993392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423160" y="1938528"/>
            <a:ext cx="6172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Delta Lake + Unity Catalog   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PDF-ovi, chunkovi, embeddings, Vector Search index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457200" y="2551176"/>
            <a:ext cx="8229600" cy="5486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57200" y="2551176"/>
            <a:ext cx="1234440" cy="548640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57200" y="2551176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AGENT</a:t>
            </a:r>
            <a:endParaRPr lang="en-US" sz="1150" dirty="0"/>
          </a:p>
        </p:txBody>
      </p:sp>
      <p:pic>
        <p:nvPicPr>
          <p:cNvPr id="17" name="Image 2" descr="assets/ic_tre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4520" y="2606040"/>
            <a:ext cx="438912" cy="43891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2423160" y="2551176"/>
            <a:ext cx="6172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LangGraph agent   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Odlučuje koji alat upotrijebiti za koje pitanje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457200" y="3163824"/>
            <a:ext cx="8229600" cy="5486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57200" y="3163824"/>
            <a:ext cx="1234440" cy="54864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457200" y="3163824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ALATI</a:t>
            </a:r>
            <a:endParaRPr lang="en-US" sz="1150" dirty="0"/>
          </a:p>
        </p:txBody>
      </p:sp>
      <p:pic>
        <p:nvPicPr>
          <p:cNvPr id="22" name="Image 3" descr="assets/ic_magnifie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0" y="3218688"/>
            <a:ext cx="438912" cy="438912"/>
          </a:xfrm>
          <a:prstGeom prst="rect">
            <a:avLst/>
          </a:prstGeom>
        </p:spPr>
      </p:pic>
      <p:pic>
        <p:nvPicPr>
          <p:cNvPr id="23" name="Image 4" descr="assets/ic_glob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0" y="3218688"/>
            <a:ext cx="438912" cy="43891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2852928" y="3163824"/>
            <a:ext cx="57424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RAG tool + Web search tool   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RAG nad dokumentima (Vector Search), web (DuckDuckGo)</a:t>
            </a:r>
            <a:endParaRPr lang="en-US" sz="1250" dirty="0"/>
          </a:p>
        </p:txBody>
      </p:sp>
      <p:sp>
        <p:nvSpPr>
          <p:cNvPr id="25" name="Shape 18"/>
          <p:cNvSpPr/>
          <p:nvPr/>
        </p:nvSpPr>
        <p:spPr>
          <a:xfrm>
            <a:off x="457200" y="3776472"/>
            <a:ext cx="8229600" cy="5486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19"/>
          <p:cNvSpPr/>
          <p:nvPr/>
        </p:nvSpPr>
        <p:spPr>
          <a:xfrm>
            <a:off x="457200" y="3776472"/>
            <a:ext cx="1234440" cy="548640"/>
          </a:xfrm>
          <a:prstGeom prst="rect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0"/>
          <p:cNvSpPr/>
          <p:nvPr/>
        </p:nvSpPr>
        <p:spPr>
          <a:xfrm>
            <a:off x="457200" y="3776472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150" dirty="0"/>
          </a:p>
        </p:txBody>
      </p:sp>
      <p:pic>
        <p:nvPicPr>
          <p:cNvPr id="28" name="Image 5" descr="assets/ic_barchart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74520" y="3831336"/>
            <a:ext cx="438912" cy="438912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2423160" y="3776472"/>
            <a:ext cx="6172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MLflow   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Tracing svake odluke, evaluacija i monitoring</a:t>
            </a:r>
            <a:endParaRPr lang="en-US" sz="1250" dirty="0"/>
          </a:p>
        </p:txBody>
      </p:sp>
      <p:sp>
        <p:nvSpPr>
          <p:cNvPr id="30" name="Text 22"/>
          <p:cNvSpPr/>
          <p:nvPr/>
        </p:nvSpPr>
        <p:spPr>
          <a:xfrm>
            <a:off x="457200" y="442569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Ishod: agent koji </a:t>
            </a:r>
            <a:r>
              <a:rPr lang="en-US" sz="1050" i="1" dirty="0" err="1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citira</a:t>
            </a: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50" i="1" dirty="0" err="1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izvor</a:t>
            </a: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, a po potrebi pretraži i web, deployan kao REST API i web aplikacija.</a:t>
            </a:r>
            <a:endParaRPr lang="en-US" sz="1050" dirty="0"/>
          </a:p>
        </p:txBody>
      </p:sp>
      <p:sp>
        <p:nvSpPr>
          <p:cNvPr id="31" name="Shape 23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4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80817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2F4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Krenimo!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325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Sve što trebaš je mail </a:t>
            </a:r>
            <a:r>
              <a:rPr lang="en-US" sz="1800" dirty="0" err="1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adresa</a:t>
            </a:r>
            <a:r>
              <a:rPr lang="en-US" sz="18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. 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2011680"/>
            <a:ext cx="8229600" cy="67665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676656" cy="676656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676656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280160" y="2011680"/>
            <a:ext cx="72237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Registracija na Databricksu   </a:t>
            </a:r>
            <a:r>
              <a:rPr lang="en-US" sz="11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Free Edition, bez kartice i instalacije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779776"/>
            <a:ext cx="8229600" cy="67665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779776"/>
            <a:ext cx="676656" cy="676656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779776"/>
            <a:ext cx="676656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280160" y="2779776"/>
            <a:ext cx="72237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Otvori materijale radionice   </a:t>
            </a:r>
            <a:r>
              <a:rPr lang="en-US" sz="11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notebook i podaci, sve na linku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57200" y="3764440"/>
            <a:ext cx="8229600" cy="365760"/>
          </a:xfrm>
          <a:prstGeom prst="rect">
            <a:avLst/>
          </a:prstGeom>
          <a:solidFill>
            <a:srgbClr val="1A2A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3764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Materijali:  </a:t>
            </a:r>
            <a:r>
              <a:rPr lang="en-US" sz="13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  <a:hlinkClick r:id="rId3"/>
              </a:rPr>
              <a:t>sparky.science/dump-days-2026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760075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Što smo izgradili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Sažetak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radionice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i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put do produkcije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Imamo: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82600" y="1828800"/>
            <a:ext cx="152400" cy="152400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49808" y="1728216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Funkcionalan RAG agent s 2 alata (dokumenti + </a:t>
            </a:r>
            <a:r>
              <a:rPr lang="en-US" sz="1200" dirty="0" err="1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tablice</a:t>
            </a:r>
            <a:r>
              <a:rPr lang="en-US" sz="1200" dirty="0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82600" y="2400300"/>
            <a:ext cx="152400" cy="152400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49808" y="2295144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Citiranje izvora, provjerljivi odgovori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2600" y="2971800"/>
            <a:ext cx="152400" cy="152400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49808" y="286207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Deployan kao REST API i web aplikacija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2600" y="3530600"/>
            <a:ext cx="152400" cy="152400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49808" y="3429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MLflow tracing svake odluke agenta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371600"/>
            <a:ext cx="4023360" cy="310896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0" y="14813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Put do produkcije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0" y="190195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tabLst>
                <a:tab pos="1200000" algn="l"/>
              </a:tabLst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Evaluacija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	LLM-as-judge, faithfulness, relevance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029200" y="2450592"/>
            <a:ext cx="352044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199" y="2523744"/>
            <a:ext cx="377647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tabLst>
                <a:tab pos="1200000" algn="l"/>
              </a:tabLst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Sigurnost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	Unity Catalog, row-level security, audit log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5029200" y="3072384"/>
            <a:ext cx="352044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0" y="314553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tabLst>
                <a:tab pos="1200000" algn="l"/>
              </a:tabLst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Skalabilnost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	Lakeflow Pipeline za nove dokumente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029200" y="3694176"/>
            <a:ext cx="352044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0" y="37673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tabLst>
                <a:tab pos="1200000" algn="l"/>
              </a:tabLst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Monitoring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	inference logs, dashboardi, alerti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5029200" y="4315968"/>
            <a:ext cx="352044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138676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Sloj iznad prototipa, alati su isti, samo dodajemo robusnost.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952980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Izvori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104499"/>
            <a:ext cx="8229600" cy="10058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04499"/>
            <a:ext cx="73152" cy="100584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49808" y="1168507"/>
            <a:ext cx="76809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Databricks dokumentacija
</a:t>
            </a:r>
            <a:r>
              <a:rPr lang="en-US" sz="1500" b="1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  <a:hlinkClick r:id="rId3"/>
              </a:rPr>
              <a:t>docs.databricks.com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24066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E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28016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Nagel Bold" pitchFamily="34" charset="0"/>
                <a:ea typeface="Nagel Bold" pitchFamily="34" charset="-122"/>
                <a:cs typeface="Nagel Bold" pitchFamily="34" charset="-120"/>
              </a:rPr>
              <a:t>Sparky</a:t>
            </a:r>
            <a:r>
              <a:rPr lang="en-US" sz="5400" b="1" dirty="0">
                <a:solidFill>
                  <a:srgbClr val="F96A00"/>
                </a:solidFill>
                <a:latin typeface="Nagel Bold" pitchFamily="34" charset="0"/>
                <a:ea typeface="Nagel Bold" pitchFamily="34" charset="-122"/>
                <a:cs typeface="Nagel Bold" pitchFamily="34" charset="-120"/>
              </a:rPr>
              <a:t>*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0" y="23317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Hvala! Pitanja?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0" y="33832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WEB       </a:t>
            </a:r>
            <a:r>
              <a:rPr lang="en-US" sz="12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sparky.science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0" y="374904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EMAIL     </a:t>
            </a:r>
            <a:r>
              <a:rPr lang="en-US" sz="1200" dirty="0" err="1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njerkovic@sparky.science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 Sparky*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Deep-tech tvrtka za AI i podatkovnu znanost, osnovana 2019.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788920" cy="3154680"/>
          </a:xfrm>
          <a:prstGeom prst="rect">
            <a:avLst/>
          </a:prstGeom>
          <a:solidFill>
            <a:srgbClr val="F0F2F5"/>
          </a:solidFill>
          <a:ln/>
          <a:effectLst>
            <a:outerShdw blurRad="889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73152" cy="315468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13232" y="1517904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000E31"/>
                </a:solidFill>
                <a:latin typeface="IBM Plex Sans" panose="020B0503050203000203" pitchFamily="34" charset="0"/>
                <a:ea typeface="IBM Plex Sans" pitchFamily="34" charset="-122"/>
                <a:cs typeface="IBM Plex Sans" pitchFamily="34" charset="-120"/>
              </a:rPr>
              <a:t>UREDI</a:t>
            </a:r>
            <a:endParaRPr lang="en-US" sz="1300" dirty="0">
              <a:latin typeface="IBM Plex Sans" panose="020B0503050203000203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13232" y="1883664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Split, Hrvatska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Glavni R&amp;D i deep-tech hub za AI i podatkovnu znanost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13232" y="2743200"/>
            <a:ext cx="2331720" cy="0"/>
          </a:xfrm>
          <a:prstGeom prst="line">
            <a:avLst/>
          </a:prstGeom>
          <a:noFill/>
          <a:ln w="12700">
            <a:solidFill>
              <a:srgbClr val="C9CE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13232" y="28163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0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Ostali uredi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49808" y="3145536"/>
            <a:ext cx="82296" cy="82296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30540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Samobor, Hrvatska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49808" y="3488436"/>
            <a:ext cx="82296" cy="82296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33969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Lastovo, Hrvatska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49808" y="3831336"/>
            <a:ext cx="82296" cy="82296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37398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Milano, Italija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49808" y="4174236"/>
            <a:ext cx="82296" cy="82296"/>
          </a:xfrm>
          <a:prstGeom prst="ellipse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14400" y="408279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New York, SAD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520440" y="1426464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000E31"/>
                </a:solidFill>
                <a:latin typeface="IBM Plex Sans" panose="020B0503050203000203" pitchFamily="34" charset="0"/>
                <a:ea typeface="IBM Plex Sans" pitchFamily="34" charset="-122"/>
                <a:cs typeface="IBM Plex Sans" pitchFamily="34" charset="-120"/>
              </a:rPr>
              <a:t>ČIME SE BAVIMO</a:t>
            </a:r>
            <a:endParaRPr lang="en-US" sz="1300" dirty="0">
              <a:latin typeface="IBM Plex Sans" panose="020B0503050203000203" pitchFamily="34" charset="0"/>
            </a:endParaRPr>
          </a:p>
        </p:txBody>
      </p:sp>
      <p:pic>
        <p:nvPicPr>
          <p:cNvPr id="19" name="Image 0" descr="assets/ic_barch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440" y="1783080"/>
            <a:ext cx="384048" cy="384048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4041648" y="176479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tabLst>
                <a:tab pos="1143000" algn="l"/>
              </a:tabLst>
            </a:pPr>
            <a:r>
              <a:rPr lang="en-US" sz="12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Financije</a:t>
            </a:r>
            <a:r>
              <a:rPr lang="en-US" sz="1050" b="1" dirty="0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 - 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GenAI copilot, obrada dokumenata, compliance</a:t>
            </a:r>
            <a:endParaRPr lang="en-US" sz="1200" dirty="0"/>
          </a:p>
        </p:txBody>
      </p:sp>
      <p:pic>
        <p:nvPicPr>
          <p:cNvPr id="21" name="Image 1" descr="assets/ic_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0440" y="2249424"/>
            <a:ext cx="384048" cy="38404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4041648" y="2231136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tabLst>
                <a:tab pos="1143000" algn="l"/>
              </a:tabLst>
            </a:pPr>
            <a:r>
              <a:rPr lang="en-US" sz="12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Zdravstvo</a:t>
            </a:r>
            <a:r>
              <a:rPr lang="en-US" sz="1050" b="1" dirty="0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 -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klinička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podrška, nosivi senzori i praćenje</a:t>
            </a:r>
            <a:endParaRPr lang="en-US" sz="1200" dirty="0"/>
          </a:p>
        </p:txBody>
      </p:sp>
      <p:pic>
        <p:nvPicPr>
          <p:cNvPr id="23" name="Image 2" descr="assets/ic_speech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0440" y="2715768"/>
            <a:ext cx="384048" cy="38404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041648" y="2697480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tabLst>
                <a:tab pos="1143000" algn="l"/>
              </a:tabLst>
            </a:pPr>
            <a:r>
              <a:rPr lang="en-US" sz="12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Mediji</a:t>
            </a:r>
            <a:r>
              <a:rPr lang="en-US" sz="1050" b="1" dirty="0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 - 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GenAI i RAG, analitika i pretraga sadržaja</a:t>
            </a:r>
            <a:endParaRPr lang="en-US" sz="1200" dirty="0"/>
          </a:p>
        </p:txBody>
      </p:sp>
      <p:pic>
        <p:nvPicPr>
          <p:cNvPr id="25" name="Image 3" descr="assets/ic_dres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0440" y="3182112"/>
            <a:ext cx="384048" cy="38404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4041648" y="3163824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tabLst>
                <a:tab pos="1143000" algn="l"/>
              </a:tabLst>
            </a:pPr>
            <a:r>
              <a:rPr lang="en-US" sz="12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Moda</a:t>
            </a:r>
            <a:r>
              <a:rPr lang="en-US" sz="1050" b="1" dirty="0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 -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multimodalna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semantička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pretraga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sadržaja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(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tekst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→ slika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i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video)</a:t>
            </a:r>
            <a:endParaRPr lang="en-US" sz="1200" dirty="0"/>
          </a:p>
        </p:txBody>
      </p:sp>
      <p:pic>
        <p:nvPicPr>
          <p:cNvPr id="27" name="Image 4" descr="assets/ic_trophy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0440" y="3648456"/>
            <a:ext cx="384048" cy="384048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041648" y="3630168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tabLst>
                <a:tab pos="1143000" algn="l"/>
              </a:tabLst>
            </a:pPr>
            <a:r>
              <a:rPr lang="en-US" sz="12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Sport</a:t>
            </a:r>
            <a:r>
              <a:rPr lang="en-US" sz="1050" b="1" dirty="0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 - 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analitika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izvedbe i taktike (senzori i video)</a:t>
            </a:r>
            <a:endParaRPr lang="en-US" sz="1200" dirty="0"/>
          </a:p>
        </p:txBody>
      </p:sp>
      <p:pic>
        <p:nvPicPr>
          <p:cNvPr id="29" name="Image 5" descr="assets/ic_atom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20440" y="4114800"/>
            <a:ext cx="384048" cy="384048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4041648" y="40965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EU projekti i istraživanje</a:t>
            </a:r>
            <a:endParaRPr lang="en-US" sz="1200" dirty="0"/>
          </a:p>
        </p:txBody>
      </p:sp>
      <p:sp>
        <p:nvSpPr>
          <p:cNvPr id="31" name="Shape 23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4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54894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Cilj radionice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058418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0E31"/>
                </a:solidFill>
                <a:latin typeface="IBM Plex Sans" panose="020B0503050203000203" pitchFamily="34" charset="0"/>
                <a:ea typeface="IBM Plex Sans" pitchFamily="34" charset="-122"/>
                <a:cs typeface="IBM Plex Sans" pitchFamily="34" charset="-120"/>
              </a:rPr>
              <a:t>Na kraju ćete:</a:t>
            </a:r>
            <a:endParaRPr lang="en-US" sz="1600" dirty="0">
              <a:latin typeface="IBM Plex Sans" panose="020B0503050203000203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43484" y="1595628"/>
            <a:ext cx="457200" cy="457200"/>
          </a:xfrm>
          <a:prstGeom prst="ellipse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43484" y="1595628"/>
            <a:ext cx="4572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65276" y="1636776"/>
            <a:ext cx="5166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Proći </a:t>
            </a: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cijeli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put (od podataka do </a:t>
            </a: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agenta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)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podaci, embeddings, pretraga, alati, deploy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43484" y="2297069"/>
            <a:ext cx="457200" cy="457200"/>
          </a:xfrm>
          <a:prstGeom prst="ellipse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43484" y="2297069"/>
            <a:ext cx="4572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65276" y="2318004"/>
            <a:ext cx="5166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Razumjeti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RAG </a:t>
            </a: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</a:t>
            </a: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agente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ne samo poziv modelu, nego cijeli proces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3484" y="2951587"/>
            <a:ext cx="457200" cy="457200"/>
          </a:xfrm>
          <a:prstGeom prst="ellipse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43484" y="2951587"/>
            <a:ext cx="4572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65276" y="2999232"/>
            <a:ext cx="5166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Zašto su sigurnost i upravljanje podacima važni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podaci ostaju vaši, odgovori provjerljivi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43484" y="3616452"/>
            <a:ext cx="457200" cy="457200"/>
          </a:xfrm>
          <a:prstGeom prst="ellipse">
            <a:avLst/>
          </a:prstGeom>
          <a:solidFill>
            <a:srgbClr val="2F4B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43484" y="3616452"/>
            <a:ext cx="4572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65276" y="3680460"/>
            <a:ext cx="5166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4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Prototip</a:t>
            </a: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osnova za vlastite projekte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31636" y="1245870"/>
            <a:ext cx="2148840" cy="265176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0" descr="assets/ic_bul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844" y="1703070"/>
            <a:ext cx="1097280" cy="109728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6231636" y="307467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od ideje do prototipa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461353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anose="020B0503050203000203" pitchFamily="34" charset="0"/>
                <a:ea typeface="IBM Plex Sans" pitchFamily="34" charset="-122"/>
                <a:cs typeface="IBM Plex Sans" pitchFamily="34" charset="-120"/>
              </a:rPr>
              <a:t>Sadržaj radionice</a:t>
            </a:r>
            <a:endParaRPr lang="en-US" sz="3000" dirty="0">
              <a:latin typeface="IBM Plex Sans" panose="020B0503050203000203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Pojmovi, platforma, izrada agenta i postavljanje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389888"/>
            <a:ext cx="8229600" cy="71323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89888"/>
            <a:ext cx="822960" cy="713232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89888"/>
            <a:ext cx="822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463040" y="1426464"/>
            <a:ext cx="7086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Pojmovi i tehnologije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GenAI, LLM, prompt, token, embeddings, vektorska baza, Vector Search, RAG, Agentic AI, tech stack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176272"/>
            <a:ext cx="8229600" cy="71323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176272"/>
            <a:ext cx="822960" cy="713232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176272"/>
            <a:ext cx="822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463040" y="2212848"/>
            <a:ext cx="7086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Databricks platforma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Što je Databricks, lakehouse arhitektura, Delta Lake, Unity Catalog, Vector Search, Model Serving, Apps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2962656"/>
            <a:ext cx="8229600" cy="713232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962656"/>
            <a:ext cx="822960" cy="713232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962656"/>
            <a:ext cx="822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463040" y="2999232"/>
            <a:ext cx="7086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Gradimo agenta, hands-on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Učitavanje PDF-ova, chunking, embeddings, Vector Search index, LangGraph agent, RAG + web search, MLflow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57200" y="3749040"/>
            <a:ext cx="8229600" cy="71323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3749040"/>
            <a:ext cx="822960" cy="713232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749040"/>
            <a:ext cx="822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04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463040" y="3785616"/>
            <a:ext cx="7086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Deploy i zaključak
</a:t>
            </a:r>
            <a:r>
              <a:rPr lang="en-US" sz="11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Model Serving endpoint, Databricks App, evaluacija odgovora, put do produkcije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6833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GenAI - </a:t>
            </a:r>
            <a:r>
              <a:rPr lang="en-US" sz="30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osnovni</a:t>
            </a: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 pojmovi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Pojmovi koji nam trebaju da bismo razumjeli ostatak radionice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389888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89888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03504" y="153619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GenAI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03504" y="184708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Generativna AI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603504" y="210312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Modeli koji stvaraju novi sadržaj: tekst, kod, slike, audio.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91840" y="1389888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91840" y="1389888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38144" y="153619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LLM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438144" y="184708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Veliki jezični model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438144" y="210312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GenAI za jezik. Predviđa sljedeću riječ (token). Npr. GPT, Claude, Llama.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126480" y="1389888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26480" y="1389888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72784" y="153619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Token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272784" y="184708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Jedinica teksta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272784" y="210312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Komad teksta koji model obrađuje: riječ ili dio riječi (~3/4 eng. riječi).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3054096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" y="3054096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" y="3200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Context window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03504" y="351129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Radni prozor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03504" y="3767328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Koliko tokena model vidi odjednom. Moderni: 128k+ (cijela knjiga).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91840" y="3054096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91840" y="3054096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438144" y="3200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Prompt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438144" y="351129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Upit modelu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438144" y="3767328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Pitanje ili uputa koju mu šaljemo. Način pisanja utječe na odgovor.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126480" y="3054096"/>
            <a:ext cx="25603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26480" y="3054096"/>
            <a:ext cx="2560320" cy="64008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72784" y="3200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Temperatura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272784" y="351129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Koliko model riskira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272784" y="3767328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0 = stabilno i predvidljivo, više = kreativnije. Za RAG koristimo nisku.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33516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Zašto LLM </a:t>
            </a:r>
            <a:r>
              <a:rPr lang="en-US" sz="3000" b="1" dirty="0" err="1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halucinira</a:t>
            </a: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Što su halucinacije i kako ih držimo pod kontrolom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9144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64008" cy="91440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1490472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Predviđanje tokena
</a:t>
            </a: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Model bira najvjerojatniji sljedeći token. Ne „zna“ činjenice, računa vjerojatnosti.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459736"/>
            <a:ext cx="4023360" cy="9144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459736"/>
            <a:ext cx="64008" cy="91440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8368" y="2532888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Halucinacija
</a:t>
            </a: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Ako nema podatak, ne kaže „ne znam“, nego generira uvjerljiv, ali netočan odgovor. To je priroda modela, ne greška.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502152"/>
            <a:ext cx="4023360" cy="9144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3502152"/>
            <a:ext cx="64008" cy="91440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" y="3575304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Granica modela
</a:t>
            </a:r>
            <a:r>
              <a:rPr lang="en-US" sz="10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LLM ne poznaje vaše interne dokumente ni najnovije informacije, samo ono na čemu je treniran.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137160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Dva pristupa za vlastite podatke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754880" y="1755648"/>
            <a:ext cx="393192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CE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56048" y="1847088"/>
            <a:ext cx="3611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5A60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Fine-tuning
</a:t>
            </a:r>
            <a:r>
              <a:rPr lang="en-US" sz="1050" dirty="0" err="1">
                <a:solidFill>
                  <a:srgbClr val="5A6072"/>
                </a:solidFill>
                <a:latin typeface="IBM Plex Sans Light" pitchFamily="34" charset="0"/>
                <a:ea typeface="IBM Plex Sans" pitchFamily="34" charset="-122"/>
                <a:cs typeface="IBM Plex Sans" pitchFamily="34" charset="-120"/>
              </a:rPr>
              <a:t>Prilagođavamo</a:t>
            </a:r>
            <a:r>
              <a:rPr lang="en-US" sz="105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sam model na vlastitim podacima. Skupo, sporo i teško za ažuriranje.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3931920" cy="1371600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73152" cy="137160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92624" y="3054096"/>
            <a:ext cx="35661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RAG  </a:t>
            </a:r>
            <a:r>
              <a:rPr lang="en-US" sz="1100" i="1" dirty="0">
                <a:solidFill>
                  <a:srgbClr val="F96A00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Retrieval-Augmented Generation
</a:t>
            </a:r>
            <a:r>
              <a:rPr lang="en-US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Ne mijenjamo model, nego mu uz pitanje dajemo pravi kontekst. Jeftinije i brže od fine-tuninga, lakše za ažurirati, a odgovori su </a:t>
            </a:r>
            <a:r>
              <a:rPr lang="en-US" sz="11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provjerljivi</a:t>
            </a:r>
            <a:r>
              <a:rPr lang="en-US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160341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RAG i vektorska baza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77824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Kako agent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pronalazi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odgovarajući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dio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350" i="1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naših</a:t>
            </a:r>
            <a:r>
              <a:rPr lang="en-US" sz="135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dokumenata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41605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Embedding  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Tekst pretvaramo u vektor: niz brojeva koji hvata značenje. Slični tekstovi imaju bliske vektore.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148840"/>
            <a:ext cx="416052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2212848"/>
            <a:ext cx="41605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Vektorska baza  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Specijalizirana baza za embeddinge. Pretražuje po značenju, ne po ključnim riječima.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990088"/>
            <a:ext cx="416052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054096"/>
            <a:ext cx="41605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Vector Search  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Za upit nađe top-k najbližih vektora, tj. semantički najrelevantnije dijelove.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831336"/>
            <a:ext cx="416052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3895344"/>
            <a:ext cx="41605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Chunking  </a:t>
            </a:r>
            <a:r>
              <a:rPr lang="en-US" sz="1080" dirty="0" err="1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Dokumente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80" dirty="0" err="1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razdvajamo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80" dirty="0" err="1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na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80" dirty="0" err="1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manje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r>
              <a:rPr lang="en-US" sz="1080" dirty="0" err="1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odlomke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prije </a:t>
            </a:r>
            <a:r>
              <a:rPr lang="en-US" sz="1080" i="1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embeddanja</a:t>
            </a:r>
            <a:r>
              <a:rPr lang="en-US" sz="108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, da pretraga bude preciznija.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4672584"/>
            <a:ext cx="4160520" cy="0"/>
          </a:xfrm>
          <a:prstGeom prst="line">
            <a:avLst/>
          </a:prstGeom>
          <a:noFill/>
          <a:ln w="12700">
            <a:solidFill>
              <a:srgbClr val="E2E5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74920" y="1371600"/>
            <a:ext cx="3611880" cy="329184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257800" y="14813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RAG flow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394960" y="1874520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2F4B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394960" y="187452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Pitanje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394960" y="2240280"/>
            <a:ext cx="297180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F4BE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▼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394960" y="2342693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2F4B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394960" y="2342693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Embedding upita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394960" y="2708453"/>
            <a:ext cx="297180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2F4BE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▼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5394960" y="2810866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F96A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394960" y="2810866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Vector Search u bazi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394960" y="3176626"/>
            <a:ext cx="297180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▼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394960" y="3279038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F96A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94960" y="3279038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Top-k relevantnih chunkova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394960" y="3644798"/>
            <a:ext cx="297180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▼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5394960" y="3747211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394960" y="3747211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LLM + dohvaćeni kontekst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394960" y="4112971"/>
            <a:ext cx="2971800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▼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5394960" y="4215384"/>
            <a:ext cx="2971800" cy="36576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E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394960" y="4215384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Odgovor s izvorima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38582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GenAI vs Agentic AI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20140"/>
            <a:ext cx="1600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2103120" y="1120140"/>
            <a:ext cx="3246120" cy="384048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103120" y="112014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5A60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GenAI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40680" y="1120140"/>
            <a:ext cx="3246120" cy="38404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40680" y="112014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Agentic AI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1540764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Glavna funkcija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103120" y="1540764"/>
            <a:ext cx="3246120" cy="4572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49424" y="1540764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Stvara tekst, kod ili sliku na vaš upit</a:t>
            </a:r>
            <a:endParaRPr lang="hr-HR" sz="1100" dirty="0"/>
          </a:p>
        </p:txBody>
      </p:sp>
      <p:sp>
        <p:nvSpPr>
          <p:cNvPr id="12" name="Shape 10"/>
          <p:cNvSpPr/>
          <p:nvPr/>
        </p:nvSpPr>
        <p:spPr>
          <a:xfrm>
            <a:off x="5440680" y="1540764"/>
            <a:ext cx="3246120" cy="457200"/>
          </a:xfrm>
          <a:prstGeom prst="rect">
            <a:avLst/>
          </a:prstGeom>
          <a:solidFill>
            <a:srgbClr val="0711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586984" y="1540764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Definira zadatke koji ga vode do cilja</a:t>
            </a:r>
            <a:endParaRPr lang="hr-HR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0345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Način rada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103120" y="2034540"/>
            <a:ext cx="3246120" cy="457200"/>
          </a:xfrm>
          <a:prstGeom prst="rect">
            <a:avLst/>
          </a:prstGeom>
          <a:solidFill>
            <a:srgbClr val="F7F8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49424" y="20345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Čeka da mu se nešto zada</a:t>
            </a:r>
            <a:endParaRPr lang="hr-HR" sz="1100" dirty="0"/>
          </a:p>
        </p:txBody>
      </p:sp>
      <p:sp>
        <p:nvSpPr>
          <p:cNvPr id="17" name="Shape 15"/>
          <p:cNvSpPr/>
          <p:nvPr/>
        </p:nvSpPr>
        <p:spPr>
          <a:xfrm>
            <a:off x="5440680" y="2034540"/>
            <a:ext cx="3246120" cy="457200"/>
          </a:xfrm>
          <a:prstGeom prst="rect">
            <a:avLst/>
          </a:prstGeom>
          <a:solidFill>
            <a:srgbClr val="0A17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86984" y="20345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Sam planira korake i kreće u akciju</a:t>
            </a:r>
            <a:endParaRPr lang="hr-HR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2528316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Alati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103120" y="2528316"/>
            <a:ext cx="3246120" cy="4572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249424" y="2528316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Samo daje odgovor</a:t>
            </a:r>
            <a:endParaRPr lang="hr-HR" sz="1100" dirty="0"/>
          </a:p>
        </p:txBody>
      </p:sp>
      <p:sp>
        <p:nvSpPr>
          <p:cNvPr id="22" name="Shape 20"/>
          <p:cNvSpPr/>
          <p:nvPr/>
        </p:nvSpPr>
        <p:spPr>
          <a:xfrm>
            <a:off x="5440680" y="2528316"/>
            <a:ext cx="3246120" cy="457200"/>
          </a:xfrm>
          <a:prstGeom prst="rect">
            <a:avLst/>
          </a:prstGeom>
          <a:solidFill>
            <a:srgbClr val="0711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86984" y="2528316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Poziva alate i obavlja zadatke</a:t>
            </a:r>
            <a:endParaRPr lang="hr-HR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302209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Memorija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103120" y="3022092"/>
            <a:ext cx="3246120" cy="457200"/>
          </a:xfrm>
          <a:prstGeom prst="rect">
            <a:avLst/>
          </a:prstGeom>
          <a:solidFill>
            <a:srgbClr val="F7F8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249424" y="302209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Ne pamti razgovor (osim uz RAG)</a:t>
            </a:r>
            <a:endParaRPr lang="hr-HR" sz="1100" dirty="0"/>
          </a:p>
        </p:txBody>
      </p:sp>
      <p:sp>
        <p:nvSpPr>
          <p:cNvPr id="27" name="Shape 25"/>
          <p:cNvSpPr/>
          <p:nvPr/>
        </p:nvSpPr>
        <p:spPr>
          <a:xfrm>
            <a:off x="5440680" y="3022092"/>
            <a:ext cx="3246120" cy="457200"/>
          </a:xfrm>
          <a:prstGeom prst="rect">
            <a:avLst/>
          </a:prstGeom>
          <a:solidFill>
            <a:srgbClr val="0A17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586984" y="302209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hr-HR" sz="1100" dirty="0">
                <a:solidFill>
                  <a:srgbClr val="DCE3FF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Prati kontekst kroz cijeli zadatak</a:t>
            </a:r>
            <a:endParaRPr lang="hr-HR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3589020"/>
            <a:ext cx="8229600" cy="868680"/>
          </a:xfrm>
          <a:prstGeom prst="rect">
            <a:avLst/>
          </a:prstGeom>
          <a:solidFill>
            <a:srgbClr val="FFFFFF"/>
          </a:solidFill>
          <a:ln w="15875">
            <a:solidFill>
              <a:srgbClr val="F96A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57200" y="3589020"/>
            <a:ext cx="73152" cy="868680"/>
          </a:xfrm>
          <a:prstGeom prst="rect">
            <a:avLst/>
          </a:prstGeom>
          <a:solidFill>
            <a:srgbClr val="F96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94944" y="3625596"/>
            <a:ext cx="78638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hr-HR" sz="12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Kako se to spaja u onome što gradimo:  </a:t>
            </a:r>
            <a:r>
              <a:rPr lang="hr-HR" sz="1150" dirty="0">
                <a:solidFill>
                  <a:srgbClr val="33384A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model razmišlja i sastavlja odgovor, a agentski sloj odlučuje koji je sljedeći korak, pamti što je dosad napravljeno i poziva alate. Naš agent tako prvo bira hoće li pretražiti dokumente ili web, dohvaća izvore i tek onda sastavlja odgovor.</a:t>
            </a:r>
            <a:endParaRPr lang="hr-HR" sz="1200" dirty="0"/>
          </a:p>
        </p:txBody>
      </p:sp>
      <p:sp>
        <p:nvSpPr>
          <p:cNvPr id="32" name="Shape 30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8801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Tech stack koji koristimo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39528"/>
            <a:ext cx="2679192" cy="13716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21792" y="1158400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JEZIK</a:t>
            </a:r>
            <a:endParaRPr lang="en-US" sz="950" dirty="0"/>
          </a:p>
        </p:txBody>
      </p:sp>
      <p:pic>
        <p:nvPicPr>
          <p:cNvPr id="6" name="Image 0" descr="assets/logo_python_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96728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460152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Python
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jezik AI i ML svijeta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410712" y="1039528"/>
            <a:ext cx="2679192" cy="13716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575304" y="1158400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PLATFORMA</a:t>
            </a:r>
            <a:endParaRPr lang="en-US" sz="950" dirty="0"/>
          </a:p>
        </p:txBody>
      </p:sp>
      <p:pic>
        <p:nvPicPr>
          <p:cNvPr id="10" name="Image 1" descr="assets/logo_databricks_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592" y="1496728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251960" y="1460152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Databricks
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cijela platforma: compute, pohrana, serving, Vector Search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6364224" y="1039528"/>
            <a:ext cx="2679192" cy="13716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6528816" y="1158400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PRAĆENJE</a:t>
            </a:r>
            <a:endParaRPr lang="en-US" sz="950" dirty="0"/>
          </a:p>
        </p:txBody>
      </p:sp>
      <p:pic>
        <p:nvPicPr>
          <p:cNvPr id="14" name="Image 2" descr="assets/logo_mlflow_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104" y="1496728"/>
            <a:ext cx="548640" cy="5486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205472" y="1460152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MLflow
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tracing i evaluacija agenta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1933956" y="2594008"/>
            <a:ext cx="2679192" cy="13716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2098548" y="2712880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IZRADA AGENTA</a:t>
            </a:r>
            <a:endParaRPr lang="en-US" sz="950" dirty="0"/>
          </a:p>
        </p:txBody>
      </p:sp>
      <p:pic>
        <p:nvPicPr>
          <p:cNvPr id="18" name="Image 3" descr="assets/logo_langchain_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6836" y="3051208"/>
            <a:ext cx="548640" cy="5486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2775204" y="3014632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LangChain
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gradivni blokovi za LLM aplikacije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3717036" y="2712880"/>
            <a:ext cx="749808" cy="219456"/>
          </a:xfrm>
          <a:prstGeom prst="roundRect">
            <a:avLst>
              <a:gd name="adj" fmla="val 50000"/>
            </a:avLst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5"/>
          <p:cNvSpPr/>
          <p:nvPr/>
        </p:nvSpPr>
        <p:spPr>
          <a:xfrm>
            <a:off x="3717036" y="2712880"/>
            <a:ext cx="749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Python lib</a:t>
            </a:r>
            <a:endParaRPr lang="en-US" sz="800" dirty="0"/>
          </a:p>
        </p:txBody>
      </p:sp>
      <p:sp>
        <p:nvSpPr>
          <p:cNvPr id="22" name="Shape 16"/>
          <p:cNvSpPr/>
          <p:nvPr/>
        </p:nvSpPr>
        <p:spPr>
          <a:xfrm>
            <a:off x="4887468" y="2594008"/>
            <a:ext cx="2679192" cy="1371600"/>
          </a:xfrm>
          <a:prstGeom prst="rect">
            <a:avLst/>
          </a:prstGeom>
          <a:solidFill>
            <a:srgbClr val="F0F2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5052060" y="2712880"/>
            <a:ext cx="2368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IZRADA AGENTA</a:t>
            </a:r>
            <a:endParaRPr lang="en-US" sz="950" dirty="0"/>
          </a:p>
        </p:txBody>
      </p:sp>
      <p:pic>
        <p:nvPicPr>
          <p:cNvPr id="24" name="Image 4" descr="assets/logo_langgraph_n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0348" y="3051208"/>
            <a:ext cx="548640" cy="54864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728716" y="3014632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E31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LangGraph
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agent kao </a:t>
            </a:r>
            <a:r>
              <a:rPr lang="en-US" sz="1000" dirty="0" err="1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graf</a:t>
            </a:r>
            <a:r>
              <a:rPr lang="en-US" sz="1000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 </a:t>
            </a:r>
            <a:endParaRPr lang="en-US" sz="1300" dirty="0"/>
          </a:p>
        </p:txBody>
      </p:sp>
      <p:sp>
        <p:nvSpPr>
          <p:cNvPr id="26" name="Shape 19"/>
          <p:cNvSpPr/>
          <p:nvPr/>
        </p:nvSpPr>
        <p:spPr>
          <a:xfrm>
            <a:off x="6670548" y="2712880"/>
            <a:ext cx="749808" cy="219456"/>
          </a:xfrm>
          <a:prstGeom prst="roundRect">
            <a:avLst>
              <a:gd name="adj" fmla="val 50000"/>
            </a:avLst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0"/>
          <p:cNvSpPr/>
          <p:nvPr/>
        </p:nvSpPr>
        <p:spPr>
          <a:xfrm>
            <a:off x="6670548" y="2712880"/>
            <a:ext cx="749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Python lib</a:t>
            </a:r>
            <a:endParaRPr lang="en-US" sz="800" dirty="0"/>
          </a:p>
        </p:txBody>
      </p:sp>
      <p:sp>
        <p:nvSpPr>
          <p:cNvPr id="28" name="Text 21"/>
          <p:cNvSpPr/>
          <p:nvPr/>
        </p:nvSpPr>
        <p:spPr>
          <a:xfrm>
            <a:off x="457200" y="420792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072"/>
                </a:solidFill>
                <a:latin typeface="IBM Plex Sans Light" pitchFamily="34" charset="0"/>
                <a:ea typeface="IBM Plex Sans Light" pitchFamily="34" charset="-122"/>
                <a:cs typeface="IBM Plex Sans Light" pitchFamily="34" charset="-120"/>
              </a:rPr>
              <a:t>Sve je open source, a Databricks ih drži na jednom mjestu.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00E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3"/>
          <p:cNvSpPr/>
          <p:nvPr/>
        </p:nvSpPr>
        <p:spPr>
          <a:xfrm>
            <a:off x="6400800" y="4754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Sparky</a:t>
            </a:r>
            <a:r>
              <a:rPr lang="en-US" sz="1300" dirty="0">
                <a:solidFill>
                  <a:srgbClr val="F96A0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*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21118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7561A4C-3303-E840-A3E4-4003D0EC4D11}">
  <we:reference id="f5f369e5-aa35-49d7-ad7b-638152ddb008" version="1.0.0.1" store="EXCatalog" storeType="EXCatalog"/>
  <we:alternateReferences>
    <we:reference id="WA200010001" version="1.0.0.1" store="en-US" storeType="OMEX"/>
  </we:alternateReferences>
  <we:properties>
    <we:property name="claude.fileId" value="&quot;62069e40-4c4c-4b3a-b381-221af6f9f991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1436</Words>
  <Application>Microsoft Macintosh PowerPoint</Application>
  <PresentationFormat>On-screen Show (16:9)</PresentationFormat>
  <Paragraphs>252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IBM Plex Sans</vt:lpstr>
      <vt:lpstr>IBM Plex Sans Light</vt:lpstr>
      <vt:lpstr>Nagel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Vaš poslovni GenAI asistent — od ideje do prototipa</dc:title>
  <dc:subject>PptxGenJS Presentation</dc:subject>
  <dc:creator>Nika Jerković</dc:creator>
  <cp:lastModifiedBy>Nika Jerkovic</cp:lastModifiedBy>
  <cp:revision>8</cp:revision>
  <dcterms:created xsi:type="dcterms:W3CDTF">2026-05-26T10:21:13Z</dcterms:created>
  <dcterms:modified xsi:type="dcterms:W3CDTF">2026-05-29T00:05:40Z</dcterms:modified>
</cp:coreProperties>
</file>